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8" r:id="rId2"/>
    <p:sldId id="279" r:id="rId3"/>
    <p:sldId id="272" r:id="rId4"/>
    <p:sldId id="281" r:id="rId5"/>
    <p:sldId id="259" r:id="rId6"/>
    <p:sldId id="274" r:id="rId7"/>
    <p:sldId id="280" r:id="rId8"/>
    <p:sldId id="260" r:id="rId9"/>
    <p:sldId id="309" r:id="rId10"/>
    <p:sldId id="315" r:id="rId11"/>
    <p:sldId id="268" r:id="rId12"/>
    <p:sldId id="310" r:id="rId13"/>
    <p:sldId id="316" r:id="rId14"/>
    <p:sldId id="311" r:id="rId15"/>
    <p:sldId id="312" r:id="rId16"/>
    <p:sldId id="317" r:id="rId17"/>
    <p:sldId id="313" r:id="rId18"/>
    <p:sldId id="314" r:id="rId19"/>
    <p:sldId id="318" r:id="rId20"/>
    <p:sldId id="319" r:id="rId21"/>
    <p:sldId id="320" r:id="rId22"/>
    <p:sldId id="321" r:id="rId23"/>
    <p:sldId id="322" r:id="rId24"/>
    <p:sldId id="262" r:id="rId25"/>
    <p:sldId id="277" r:id="rId26"/>
    <p:sldId id="263" r:id="rId27"/>
    <p:sldId id="264" r:id="rId28"/>
    <p:sldId id="308" r:id="rId29"/>
    <p:sldId id="271" r:id="rId30"/>
    <p:sldId id="2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926"/>
    <a:srgbClr val="FC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uj9604/HealthcareReporting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slide" Target="slide5.xml"/><Relationship Id="rId9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8.png"/><Relationship Id="rId12" Type="http://schemas.openxmlformats.org/officeDocument/2006/relationships/image" Target="../media/image41.pn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44.pn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/>
              <a:t>Futurense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50710-AEEF-7523-7FFD-263B521A580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328" y="3269673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male-to-female ratio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8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355273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31ms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39" y="3078002"/>
            <a:ext cx="4359760" cy="1385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703714"/>
            <a:ext cx="6118982" cy="34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08741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80ms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05" y="2732869"/>
            <a:ext cx="3772094" cy="1663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" y="2724605"/>
            <a:ext cx="6999279" cy="16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921" y="3186546"/>
            <a:ext cx="11582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Most and least claimed insurance plan for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each disease</a:t>
            </a:r>
            <a:r>
              <a:rPr lang="en-US" sz="3600" dirty="0">
                <a:latin typeface="Consolas" panose="020B0609020204030204" pitchFamily="49" charset="0"/>
              </a:rPr>
              <a:t>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3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</a:t>
            </a:r>
            <a:r>
              <a:rPr lang="en-US" dirty="0" smtClean="0">
                <a:latin typeface="Consolas" panose="020B0609020204030204" pitchFamily="49" charset="0"/>
              </a:rPr>
              <a:t>243</a:t>
            </a:r>
            <a:r>
              <a:rPr lang="en-US" dirty="0" smtClean="0">
                <a:latin typeface="Consolas" panose="020B0609020204030204" pitchFamily="49" charset="0"/>
              </a:rPr>
              <a:t>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2092240"/>
            <a:ext cx="6420180" cy="2330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585786"/>
            <a:ext cx="10058400" cy="18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</a:t>
            </a:r>
            <a:r>
              <a:rPr lang="en-US" sz="2400" dirty="0" smtClean="0">
                <a:latin typeface="Consolas" panose="020B0609020204030204" pitchFamily="49" charset="0"/>
              </a:rPr>
              <a:t>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</a:t>
            </a:r>
            <a:r>
              <a:rPr lang="en-US" dirty="0" smtClean="0">
                <a:latin typeface="Consolas" panose="020B0609020204030204" pitchFamily="49" charset="0"/>
              </a:rPr>
              <a:t>120ms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641367"/>
            <a:ext cx="6077262" cy="2781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684599"/>
            <a:ext cx="1005256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130" y="2927928"/>
            <a:ext cx="10062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</a:t>
            </a:r>
            <a:r>
              <a:rPr lang="en-US" sz="3600" dirty="0" smtClean="0">
                <a:latin typeface="Consolas" panose="020B0609020204030204" pitchFamily="49" charset="0"/>
              </a:rPr>
              <a:t>No. </a:t>
            </a:r>
            <a:r>
              <a:rPr lang="en-US" sz="3600" dirty="0">
                <a:latin typeface="Consolas" panose="020B0609020204030204" pitchFamily="49" charset="0"/>
              </a:rPr>
              <a:t>of </a:t>
            </a:r>
            <a:r>
              <a:rPr lang="en-US" sz="3600" dirty="0" smtClean="0">
                <a:latin typeface="Consolas" panose="020B0609020204030204" pitchFamily="49" charset="0"/>
              </a:rPr>
              <a:t>male </a:t>
            </a:r>
            <a:r>
              <a:rPr lang="en-US" sz="3600" dirty="0">
                <a:latin typeface="Consolas" panose="020B0609020204030204" pitchFamily="49" charset="0"/>
              </a:rPr>
              <a:t>&amp; female that underwent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treatment in </a:t>
            </a:r>
            <a:r>
              <a:rPr lang="en-US" sz="3600" dirty="0">
                <a:latin typeface="Consolas" panose="020B0609020204030204" pitchFamily="49" charset="0"/>
              </a:rPr>
              <a:t>2022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44804" y="117305"/>
            <a:ext cx="477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</a:t>
            </a:r>
            <a:r>
              <a:rPr lang="en-US" sz="2400" dirty="0" smtClean="0">
                <a:latin typeface="Consolas" panose="020B0609020204030204" pitchFamily="49" charset="0"/>
              </a:rPr>
              <a:t>1 (WITHOUT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8689" y="1217062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</a:t>
            </a:r>
            <a:r>
              <a:rPr lang="en-US" dirty="0" smtClean="0">
                <a:latin typeface="Consolas" panose="020B0609020204030204" pitchFamily="49" charset="0"/>
              </a:rPr>
              <a:t>100ms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586394"/>
            <a:ext cx="4309255" cy="4642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4326"/>
            <a:ext cx="7545264" cy="27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8026398" y="8099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</a:t>
            </a:r>
            <a:r>
              <a:rPr lang="en-US" sz="2400" dirty="0"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latin typeface="Consolas" panose="020B0609020204030204" pitchFamily="49" charset="0"/>
              </a:rPr>
              <a:t> (WITH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6398" y="2734724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</a:t>
            </a:r>
            <a:r>
              <a:rPr lang="en-US" dirty="0" smtClean="0">
                <a:latin typeface="Consolas" panose="020B0609020204030204" pitchFamily="49" charset="0"/>
              </a:rPr>
              <a:t>45</a:t>
            </a:r>
            <a:r>
              <a:rPr lang="en-US" dirty="0" smtClean="0">
                <a:latin typeface="Consolas" panose="020B0609020204030204" pitchFamily="49" charset="0"/>
              </a:rPr>
              <a:t>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839436"/>
            <a:ext cx="7319240" cy="2159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193028"/>
            <a:ext cx="11650754" cy="17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71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4857" y="2927928"/>
            <a:ext cx="10315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to determine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the most spread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d</a:t>
            </a:r>
            <a:r>
              <a:rPr lang="en-US" sz="3600" baseline="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isease in a given state for a given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year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3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2854" y="3989228"/>
            <a:ext cx="8639264" cy="823912"/>
          </a:xfrm>
        </p:spPr>
        <p:txBody>
          <a:bodyPr/>
          <a:lstStyle/>
          <a:p>
            <a:r>
              <a:rPr lang="en-IN" sz="6500" dirty="0"/>
              <a:t>HealthCare – Complex Reporting </a:t>
            </a:r>
          </a:p>
          <a:p>
            <a:r>
              <a:rPr lang="en-IN" sz="6500" dirty="0"/>
              <a:t>[</a:t>
            </a:r>
            <a:r>
              <a:rPr lang="en-IN" sz="6500" dirty="0" smtClean="0"/>
              <a:t>MySQL Project</a:t>
            </a:r>
            <a:r>
              <a:rPr lang="en-IN" sz="6500" dirty="0"/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74171-3974-EB12-B74A-33261F33825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7786255" y="5617966"/>
            <a:ext cx="4544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NIKUNJ PATHAK (FT780)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FF23</a:t>
            </a:r>
            <a:endParaRPr lang="en-I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84" y="736177"/>
            <a:ext cx="7312197" cy="58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4" y="1325989"/>
            <a:ext cx="5591662" cy="41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05" y="1074582"/>
            <a:ext cx="4272607" cy="92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2853164"/>
            <a:ext cx="5502102" cy="38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2" y="2739584"/>
            <a:ext cx="3791340" cy="615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4103166"/>
            <a:ext cx="5598589" cy="492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92" y="3912960"/>
            <a:ext cx="4909120" cy="776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5599458"/>
            <a:ext cx="5750385" cy="481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68" y="5271427"/>
            <a:ext cx="3956244" cy="913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7390" y="7725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OUTPUT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46" y="2909456"/>
            <a:ext cx="11582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 a system that automatically records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a</a:t>
            </a:r>
            <a:r>
              <a:rPr lang="en-US" sz="3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ny update in the Keep table.</a:t>
            </a:r>
          </a:p>
        </p:txBody>
      </p:sp>
    </p:spTree>
    <p:extLst>
      <p:ext uri="{BB962C8B-B14F-4D97-AF65-F5344CB8AC3E}">
        <p14:creationId xmlns:p14="http://schemas.microsoft.com/office/powerpoint/2010/main" val="262390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0" y="2199942"/>
            <a:ext cx="10854042" cy="26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5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0" y="1171642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7" y="2048945"/>
            <a:ext cx="10584114" cy="34559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(COUNT with IF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table expressions (WITH clauses) for intermediate results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window functions.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AFTER UPDATE trigger to capture data changes.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stored function (CREATE FUNCTION) for custom logic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using SIGNAL SQLSTATE to raise custom errors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with GROUP BY and ROLLUP for hierarchical summary.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B2B4A-DB98-3562-A9A5-80AEAE96F15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042910" y="1640649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Optimizations and Best Practices Used: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F97E6-FA96-1362-B542-2D5336DFC957}"/>
              </a:ext>
            </a:extLst>
          </p:cNvPr>
          <p:cNvSpPr txBox="1"/>
          <p:nvPr/>
        </p:nvSpPr>
        <p:spPr>
          <a:xfrm>
            <a:off x="1042910" y="2258890"/>
            <a:ext cx="104933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common table expressions (WITH clauses) to create temporary result sets, reducing repetitive table accesses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INNER JOINs for JOIN operations, which can be faster than using other types of joins when you're interested in records that exist in both tables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error handling with SIGNAL SQLSTATE to provide clear and informative error messages, aiding in debugging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conditional aggregation with ROLLUP to calculate subtotals and totals in a single pass, reducing the need for separate queries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dense ranking to efficiently assign ranks to insurance plans based on their counts.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1C8CF-A7C7-8B4C-B3A3-CF9D559CEBC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93875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323554"/>
            <a:ext cx="3932237" cy="112287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Roadblocks &amp; Resolutions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795416"/>
            <a:ext cx="3932236" cy="32323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Faced a bit of a challenge in interpreting stakeholder’s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Started implementing different approaches and compared result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2 separate count columns on different criteria.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Made use of count if nesting, which made the query faster and more compact.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55FA2-A853-D64A-12B0-F7B4709942B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54345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207045-C5D5-13C9-CAF5-31DCDF5E5690}"/>
              </a:ext>
            </a:extLst>
          </p:cNvPr>
          <p:cNvSpPr txBox="1"/>
          <p:nvPr/>
        </p:nvSpPr>
        <p:spPr>
          <a:xfrm>
            <a:off x="1287403" y="1896692"/>
            <a:ext cx="6094268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Future Scope: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CCDAA-C1B0-01D6-6A39-74DA9ABA3948}"/>
              </a:ext>
            </a:extLst>
          </p:cNvPr>
          <p:cNvSpPr/>
          <p:nvPr/>
        </p:nvSpPr>
        <p:spPr>
          <a:xfrm>
            <a:off x="1377050" y="2639068"/>
            <a:ext cx="9220200" cy="30958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Queries can be much faster, if we de-normalize the tables, as lot of joins needs to be done for pulling simple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 provided have plenty of room for improvement.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problem statement there are still many new angles to think about.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05AF9-5866-7042-4D68-C86AAD78F1F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76662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01B77-2D52-FC73-AAFB-FB1680CB7435}"/>
              </a:ext>
            </a:extLst>
          </p:cNvPr>
          <p:cNvSpPr txBox="1"/>
          <p:nvPr/>
        </p:nvSpPr>
        <p:spPr>
          <a:xfrm>
            <a:off x="1042910" y="1892486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Project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E8834-034A-9363-3BC7-F4911576C6A3}"/>
              </a:ext>
            </a:extLst>
          </p:cNvPr>
          <p:cNvSpPr txBox="1"/>
          <p:nvPr/>
        </p:nvSpPr>
        <p:spPr>
          <a:xfrm>
            <a:off x="1042910" y="3002182"/>
            <a:ext cx="744162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GitHub </a:t>
            </a:r>
            <a:r>
              <a:rPr lang="en-IN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HealthcareReporting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1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4042-2B72-C687-9A6E-2D57FF7CA69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120657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AE437-79A7-0AEC-7A3E-5C72F13C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42" y="1405231"/>
            <a:ext cx="3068940" cy="3399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5E040-48F8-287C-7B6B-0646C44785EE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AB0E8-C097-0672-3F48-1C199934FD87}"/>
              </a:ext>
            </a:extLst>
          </p:cNvPr>
          <p:cNvSpPr txBox="1"/>
          <p:nvPr/>
        </p:nvSpPr>
        <p:spPr>
          <a:xfrm>
            <a:off x="1311852" y="1848183"/>
            <a:ext cx="475129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Overview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Tools and Technologies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Headline Statistics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Database’s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ER diagram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Implementation Screenshots/Code Snippets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Highlights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Optimizations and Best Practices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Roadblocks &amp; Resolutions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Future Scope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71BB2-889C-4B56-804D-294504E45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98" y="725301"/>
            <a:ext cx="1825756" cy="171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2" y="1427218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00" y="5783501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6" y="3072357"/>
            <a:ext cx="1002794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DFAA83-E6FE-4CEC-9D32-67068878AD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08" y="725301"/>
            <a:ext cx="176784" cy="1615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0B766A-7460-4E5F-8C86-067F3D2984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96" y="688312"/>
            <a:ext cx="176784" cy="176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03ED0-5CB6-A5C8-A64D-B7892E90B3B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26406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311852" y="2002325"/>
            <a:ext cx="609426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basic SQL project that demands creation of different reports from different stakeholders from healthcare domain.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SQL creation of several reports.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B3C8C-A767-1646-8551-AEB00134D6E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9622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71" y="1303961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7026-A03B-E5B9-6EBF-8B9596260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18" y="2296401"/>
            <a:ext cx="2133600" cy="208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ECB15-DD32-028B-19F0-5236C734EDDA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(1/2):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291069" y="2243835"/>
            <a:ext cx="4886325" cy="23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execution time of a query 34ms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165 Lines of Code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functions – 17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built-in functions used – 13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user-defined functions used – 4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number of lines per function - 11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60AC0-8E38-FED0-7352-03D7F70E1D3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70" y="1214997"/>
            <a:ext cx="4631748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(2/2):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CF2E-7F0A-1D63-B14F-00DD6463F462}"/>
              </a:ext>
            </a:extLst>
          </p:cNvPr>
          <p:cNvSpPr txBox="1"/>
          <p:nvPr/>
        </p:nvSpPr>
        <p:spPr>
          <a:xfrm>
            <a:off x="1291070" y="2151403"/>
            <a:ext cx="4886325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comments written - 55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IDE/Code Editor Used 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DBEAVER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CCF74-C473-B107-EC4A-BB5F46D0255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576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A6653-19A8-8851-0D6E-46E9F9157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7" y="1766048"/>
            <a:ext cx="10300447" cy="39355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7198660" y="703752"/>
            <a:ext cx="421341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Database’s ER diagram: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96A44-9160-4749-6C3C-19FDD7ADA066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603" y="3269673"/>
            <a:ext cx="10315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>
                <a:latin typeface="Consolas" panose="020B0609020204030204" pitchFamily="49" charset="0"/>
              </a:rPr>
              <a:t>Implementation Screenshots/Code </a:t>
            </a:r>
            <a:r>
              <a:rPr lang="en-IN" sz="3600" u="sng" dirty="0" smtClean="0">
                <a:latin typeface="Consolas" panose="020B0609020204030204" pitchFamily="49" charset="0"/>
              </a:rPr>
              <a:t>Snippets</a:t>
            </a:r>
            <a:endParaRPr lang="en-IN" sz="36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2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787</Words>
  <Application>Microsoft Office PowerPoint</Application>
  <PresentationFormat>Widescreen</PresentationFormat>
  <Paragraphs>103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Google Sans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Highlights:</vt:lpstr>
      <vt:lpstr>PowerPoint Presentation</vt:lpstr>
      <vt:lpstr>Roadblocks &amp; Resolutions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189</cp:revision>
  <dcterms:created xsi:type="dcterms:W3CDTF">2022-12-05T10:10:22Z</dcterms:created>
  <dcterms:modified xsi:type="dcterms:W3CDTF">2023-08-21T09:41:52Z</dcterms:modified>
</cp:coreProperties>
</file>